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59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3735"/>
    <a:srgbClr val="2EAF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166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997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010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222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01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180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959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510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108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32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323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D489-1F95-43B7-87A8-135C27187017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5E1F-9CD8-4466-803B-BF979B5B8E8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83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27"/>
            <a:ext cx="12192001" cy="692802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3657601" y="735715"/>
            <a:ext cx="8417088" cy="258532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tx1"/>
            </a:contourClr>
          </a:sp3d>
        </p:spPr>
        <p:txBody>
          <a:bodyPr wrap="square">
            <a:spAutoFit/>
            <a:sp3d prstMaterial="metal"/>
          </a:bodyPr>
          <a:lstStyle/>
          <a:p>
            <a:pPr algn="r"/>
            <a:r>
              <a:rPr lang="en-GB" sz="5400" b="1" dirty="0" err="1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iXBRL</a:t>
            </a:r>
            <a:r>
              <a:rPr lang="en-GB" sz="5400" b="1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 report indexer with integrity &amp; non-repudiation secured by Blockchain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838" y="3963338"/>
            <a:ext cx="7243140" cy="280076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tx1"/>
            </a:contourClr>
          </a:sp3d>
        </p:spPr>
        <p:txBody>
          <a:bodyPr wrap="square">
            <a:spAutoFit/>
            <a:sp3d prstMaterial="metal"/>
          </a:bodyPr>
          <a:lstStyle/>
          <a:p>
            <a:r>
              <a:rPr lang="en-GB" sz="4400" b="1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Ignacio Boixo</a:t>
            </a:r>
          </a:p>
          <a:p>
            <a:r>
              <a:rPr lang="en-GB" sz="4400" b="1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Javier Mora</a:t>
            </a:r>
          </a:p>
          <a:p>
            <a:r>
              <a:rPr lang="en-GB" sz="4400" b="1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Jesús Ruiz</a:t>
            </a:r>
          </a:p>
          <a:p>
            <a:r>
              <a:rPr lang="en-US" sz="4400" b="1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Seville</a:t>
            </a:r>
            <a:r>
              <a:rPr lang="es-ES" sz="4400" b="1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, 21</a:t>
            </a:r>
            <a:r>
              <a:rPr lang="es-ES" sz="4400" b="1" baseline="30000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st</a:t>
            </a:r>
            <a:r>
              <a:rPr lang="es-ES" sz="4400" b="1" dirty="0">
                <a:ln w="38100">
                  <a:gradFill>
                    <a:gsLst>
                      <a:gs pos="0">
                        <a:srgbClr val="FFFF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  March 2019</a:t>
            </a:r>
            <a:endParaRPr lang="en-GB" sz="4400" b="1" dirty="0">
              <a:ln w="38100">
                <a:gradFill>
                  <a:gsLst>
                    <a:gs pos="0">
                      <a:srgbClr val="FFFF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1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s://www.xbrl.es/img/alast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104" y="5261060"/>
            <a:ext cx="2476500" cy="97155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xbrl.es/img/openfil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872" y="3846373"/>
            <a:ext cx="1831732" cy="929957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xbrl.es/img/xbrl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910" y="4890738"/>
            <a:ext cx="1854668" cy="4422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5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Forma libre"/>
          <p:cNvSpPr/>
          <p:nvPr/>
        </p:nvSpPr>
        <p:spPr>
          <a:xfrm>
            <a:off x="596899" y="1739900"/>
            <a:ext cx="673101" cy="1943100"/>
          </a:xfrm>
          <a:custGeom>
            <a:avLst/>
            <a:gdLst>
              <a:gd name="connsiteX0" fmla="*/ 808567 w 859367"/>
              <a:gd name="connsiteY0" fmla="*/ 0 h 2057400"/>
              <a:gd name="connsiteX1" fmla="*/ 8467 w 859367"/>
              <a:gd name="connsiteY1" fmla="*/ 1003300 h 2057400"/>
              <a:gd name="connsiteX2" fmla="*/ 859367 w 859367"/>
              <a:gd name="connsiteY2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67" h="2057400">
                <a:moveTo>
                  <a:pt x="808567" y="0"/>
                </a:moveTo>
                <a:cubicBezTo>
                  <a:pt x="404283" y="330200"/>
                  <a:pt x="0" y="660400"/>
                  <a:pt x="8467" y="1003300"/>
                </a:cubicBezTo>
                <a:cubicBezTo>
                  <a:pt x="16934" y="1346200"/>
                  <a:pt x="537634" y="1966383"/>
                  <a:pt x="859367" y="2057400"/>
                </a:cubicBezTo>
              </a:path>
            </a:pathLst>
          </a:cu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redondeado 29"/>
          <p:cNvSpPr/>
          <p:nvPr/>
        </p:nvSpPr>
        <p:spPr>
          <a:xfrm>
            <a:off x="6110439" y="965201"/>
            <a:ext cx="1361292" cy="515634"/>
          </a:xfrm>
          <a:prstGeom prst="roundRec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PublicationWeb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1066" y="882844"/>
            <a:ext cx="588268" cy="704380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702" y="8493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CuadroTexto"/>
          <p:cNvSpPr txBox="1"/>
          <p:nvPr/>
        </p:nvSpPr>
        <p:spPr>
          <a:xfrm>
            <a:off x="5156200" y="558800"/>
            <a:ext cx="109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Supervisor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5270500" y="5041900"/>
            <a:ext cx="62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OAM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016000" y="46990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Issuer</a:t>
            </a:r>
          </a:p>
        </p:txBody>
      </p:sp>
      <p:cxnSp>
        <p:nvCxnSpPr>
          <p:cNvPr id="80" name="Conector recto 13"/>
          <p:cNvCxnSpPr>
            <a:stCxn id="79" idx="3"/>
            <a:endCxn id="93" idx="1"/>
          </p:cNvCxnSpPr>
          <p:nvPr/>
        </p:nvCxnSpPr>
        <p:spPr>
          <a:xfrm flipV="1">
            <a:off x="4762500" y="4672807"/>
            <a:ext cx="642602" cy="216693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Documento"/>
          <p:cNvSpPr/>
          <p:nvPr/>
        </p:nvSpPr>
        <p:spPr>
          <a:xfrm>
            <a:off x="4140200" y="46863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102" y="43037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1" name="Conector recto 13"/>
          <p:cNvCxnSpPr>
            <a:stCxn id="61" idx="3"/>
            <a:endCxn id="30" idx="1"/>
          </p:cNvCxnSpPr>
          <p:nvPr/>
        </p:nvCxnSpPr>
        <p:spPr>
          <a:xfrm>
            <a:off x="5927725" y="1218407"/>
            <a:ext cx="182714" cy="4611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ángulo redondeado 29"/>
          <p:cNvSpPr/>
          <p:nvPr/>
        </p:nvSpPr>
        <p:spPr>
          <a:xfrm>
            <a:off x="6123139" y="4406901"/>
            <a:ext cx="1361292" cy="515634"/>
          </a:xfrm>
          <a:prstGeom prst="roundRec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PublicationWeb</a:t>
            </a:r>
          </a:p>
        </p:txBody>
      </p:sp>
      <p:cxnSp>
        <p:nvCxnSpPr>
          <p:cNvPr id="111" name="Conector recto 13"/>
          <p:cNvCxnSpPr>
            <a:stCxn id="93" idx="3"/>
            <a:endCxn id="110" idx="1"/>
          </p:cNvCxnSpPr>
          <p:nvPr/>
        </p:nvCxnSpPr>
        <p:spPr>
          <a:xfrm flipV="1">
            <a:off x="5699125" y="4664718"/>
            <a:ext cx="424014" cy="8089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"/>
          <p:cNvCxnSpPr>
            <a:stCxn id="32" idx="1"/>
            <a:endCxn id="30" idx="3"/>
          </p:cNvCxnSpPr>
          <p:nvPr/>
        </p:nvCxnSpPr>
        <p:spPr>
          <a:xfrm flipH="1" flipV="1">
            <a:off x="7471731" y="1223018"/>
            <a:ext cx="2089335" cy="12016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Documento"/>
          <p:cNvSpPr/>
          <p:nvPr/>
        </p:nvSpPr>
        <p:spPr>
          <a:xfrm>
            <a:off x="8496300" y="1031875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150" name="Imagen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2816" y="4321369"/>
            <a:ext cx="588268" cy="704380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cxnSp>
        <p:nvCxnSpPr>
          <p:cNvPr id="151" name="Conector recto 13"/>
          <p:cNvCxnSpPr>
            <a:stCxn id="150" idx="1"/>
            <a:endCxn id="110" idx="3"/>
          </p:cNvCxnSpPr>
          <p:nvPr/>
        </p:nvCxnSpPr>
        <p:spPr>
          <a:xfrm flipH="1" flipV="1">
            <a:off x="7484431" y="4664718"/>
            <a:ext cx="2108385" cy="8841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151 Documento"/>
          <p:cNvSpPr/>
          <p:nvPr/>
        </p:nvSpPr>
        <p:spPr>
          <a:xfrm>
            <a:off x="8524875" y="445135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 dirty="0"/>
              <a:t>Report</a:t>
            </a:r>
          </a:p>
        </p:txBody>
      </p:sp>
      <p:sp>
        <p:nvSpPr>
          <p:cNvPr id="52" name="51 Forma libre"/>
          <p:cNvSpPr/>
          <p:nvPr/>
        </p:nvSpPr>
        <p:spPr>
          <a:xfrm>
            <a:off x="1473200" y="584200"/>
            <a:ext cx="4178300" cy="508000"/>
          </a:xfrm>
          <a:custGeom>
            <a:avLst/>
            <a:gdLst>
              <a:gd name="connsiteX0" fmla="*/ 0 w 4279900"/>
              <a:gd name="connsiteY0" fmla="*/ 901700 h 901700"/>
              <a:gd name="connsiteX1" fmla="*/ 2235200 w 4279900"/>
              <a:gd name="connsiteY1" fmla="*/ 0 h 901700"/>
              <a:gd name="connsiteX2" fmla="*/ 4279900 w 4279900"/>
              <a:gd name="connsiteY2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9900" h="901700">
                <a:moveTo>
                  <a:pt x="0" y="901700"/>
                </a:moveTo>
                <a:cubicBezTo>
                  <a:pt x="760941" y="450850"/>
                  <a:pt x="1521883" y="0"/>
                  <a:pt x="2235200" y="0"/>
                </a:cubicBezTo>
                <a:cubicBezTo>
                  <a:pt x="2948517" y="0"/>
                  <a:pt x="3614208" y="450850"/>
                  <a:pt x="4279900" y="901700"/>
                </a:cubicBezTo>
              </a:path>
            </a:pathLst>
          </a:cu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Documento"/>
          <p:cNvSpPr/>
          <p:nvPr/>
        </p:nvSpPr>
        <p:spPr>
          <a:xfrm>
            <a:off x="3263900" y="4191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89750" y="775719"/>
            <a:ext cx="208950" cy="209965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502" y="37449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102" y="9255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54 Documento"/>
          <p:cNvSpPr/>
          <p:nvPr/>
        </p:nvSpPr>
        <p:spPr>
          <a:xfrm>
            <a:off x="317500" y="25019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100" b="1"/>
              <a:t>Unaudited </a:t>
            </a:r>
            <a:r>
              <a:rPr lang="en-US" sz="1400" b="1"/>
              <a:t>Report</a:t>
            </a:r>
          </a:p>
        </p:txBody>
      </p:sp>
      <p:cxnSp>
        <p:nvCxnSpPr>
          <p:cNvPr id="57" name="Conector recto 13"/>
          <p:cNvCxnSpPr>
            <a:stCxn id="54" idx="0"/>
            <a:endCxn id="59" idx="2"/>
          </p:cNvCxnSpPr>
          <p:nvPr/>
        </p:nvCxnSpPr>
        <p:spPr>
          <a:xfrm flipH="1" flipV="1">
            <a:off x="1361114" y="1663700"/>
            <a:ext cx="25400" cy="2081213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Documento"/>
          <p:cNvSpPr/>
          <p:nvPr/>
        </p:nvSpPr>
        <p:spPr>
          <a:xfrm>
            <a:off x="1016000" y="24892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100" b="1"/>
              <a:t>Audited </a:t>
            </a:r>
            <a:r>
              <a:rPr lang="en-US" sz="1400" b="1"/>
              <a:t>Report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003300" y="4584700"/>
            <a:ext cx="83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Auditor</a:t>
            </a:r>
          </a:p>
        </p:txBody>
      </p:sp>
      <p:pic>
        <p:nvPicPr>
          <p:cNvPr id="6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7350" y="2147319"/>
            <a:ext cx="208950" cy="209965"/>
          </a:xfrm>
          <a:prstGeom prst="rect">
            <a:avLst/>
          </a:prstGeom>
        </p:spPr>
      </p:pic>
      <p:pic>
        <p:nvPicPr>
          <p:cNvPr id="69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64250" y="3023619"/>
            <a:ext cx="208950" cy="209965"/>
          </a:xfrm>
          <a:prstGeom prst="rect">
            <a:avLst/>
          </a:prstGeom>
        </p:spPr>
      </p:pic>
      <p:sp>
        <p:nvSpPr>
          <p:cNvPr id="121" name="120 CuadroTexto"/>
          <p:cNvSpPr txBox="1"/>
          <p:nvPr/>
        </p:nvSpPr>
        <p:spPr>
          <a:xfrm>
            <a:off x="7515225" y="94615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Query?</a:t>
            </a:r>
          </a:p>
        </p:txBody>
      </p:sp>
      <p:pic>
        <p:nvPicPr>
          <p:cNvPr id="141" name="Imagen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5516" y="5422899"/>
            <a:ext cx="588268" cy="682349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sp>
        <p:nvSpPr>
          <p:cNvPr id="142" name="141 Documento"/>
          <p:cNvSpPr/>
          <p:nvPr/>
        </p:nvSpPr>
        <p:spPr>
          <a:xfrm>
            <a:off x="10734675" y="555625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cxnSp>
        <p:nvCxnSpPr>
          <p:cNvPr id="143" name="Conector recto 13"/>
          <p:cNvCxnSpPr>
            <a:stCxn id="141" idx="3"/>
            <a:endCxn id="142" idx="1"/>
          </p:cNvCxnSpPr>
          <p:nvPr/>
        </p:nvCxnSpPr>
        <p:spPr>
          <a:xfrm flipV="1">
            <a:off x="10193784" y="5759450"/>
            <a:ext cx="540891" cy="4624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177 CuadroTexto"/>
          <p:cNvSpPr txBox="1"/>
          <p:nvPr/>
        </p:nvSpPr>
        <p:spPr>
          <a:xfrm>
            <a:off x="7581900" y="4632325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Query?</a:t>
            </a:r>
          </a:p>
        </p:txBody>
      </p:sp>
      <p:sp>
        <p:nvSpPr>
          <p:cNvPr id="195" name="194 Llamada de nube"/>
          <p:cNvSpPr/>
          <p:nvPr/>
        </p:nvSpPr>
        <p:spPr>
          <a:xfrm>
            <a:off x="10477500" y="622300"/>
            <a:ext cx="863600" cy="4368800"/>
          </a:xfrm>
          <a:prstGeom prst="cloudCallout">
            <a:avLst>
              <a:gd name="adj1" fmla="val 13065"/>
              <a:gd name="adj2" fmla="val 62500"/>
            </a:avLst>
          </a:prstGeom>
          <a:noFill/>
          <a:ln w="25400">
            <a:solidFill>
              <a:srgbClr val="2EA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7" name="196 Rectángulo"/>
          <p:cNvSpPr/>
          <p:nvPr/>
        </p:nvSpPr>
        <p:spPr>
          <a:xfrm>
            <a:off x="10375900" y="23241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EAFB5"/>
                </a:solidFill>
              </a:rPr>
              <a:t>Reports’</a:t>
            </a:r>
          </a:p>
          <a:p>
            <a:pPr algn="ctr"/>
            <a:r>
              <a:rPr lang="en-US" b="1" dirty="0">
                <a:solidFill>
                  <a:srgbClr val="2EAFB5"/>
                </a:solidFill>
              </a:rPr>
              <a:t>Supply</a:t>
            </a:r>
          </a:p>
          <a:p>
            <a:pPr algn="ctr"/>
            <a:r>
              <a:rPr lang="en-US" b="1" dirty="0">
                <a:solidFill>
                  <a:srgbClr val="2EAFB5"/>
                </a:solidFill>
              </a:rPr>
              <a:t>Chain</a:t>
            </a:r>
          </a:p>
        </p:txBody>
      </p:sp>
      <p:sp>
        <p:nvSpPr>
          <p:cNvPr id="228" name="227 CuadroTexto"/>
          <p:cNvSpPr txBox="1"/>
          <p:nvPr/>
        </p:nvSpPr>
        <p:spPr>
          <a:xfrm rot="19496817">
            <a:off x="9481720" y="4350723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Bob</a:t>
            </a:r>
          </a:p>
        </p:txBody>
      </p:sp>
      <p:sp>
        <p:nvSpPr>
          <p:cNvPr id="231" name="230 CuadroTexto"/>
          <p:cNvSpPr txBox="1"/>
          <p:nvPr/>
        </p:nvSpPr>
        <p:spPr>
          <a:xfrm rot="19454852">
            <a:off x="9490595" y="540482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Carol</a:t>
            </a:r>
          </a:p>
        </p:txBody>
      </p:sp>
      <p:sp>
        <p:nvSpPr>
          <p:cNvPr id="232" name="231 CuadroTexto"/>
          <p:cNvSpPr txBox="1"/>
          <p:nvPr/>
        </p:nvSpPr>
        <p:spPr>
          <a:xfrm rot="19601230">
            <a:off x="9437390" y="883622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Anna</a:t>
            </a:r>
          </a:p>
        </p:txBody>
      </p:sp>
      <p:sp>
        <p:nvSpPr>
          <p:cNvPr id="244" name="243 Rectángulo"/>
          <p:cNvSpPr/>
          <p:nvPr/>
        </p:nvSpPr>
        <p:spPr>
          <a:xfrm>
            <a:off x="1250157" y="4495800"/>
            <a:ext cx="61912" cy="14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CuadroTexto"/>
          <p:cNvSpPr txBox="1"/>
          <p:nvPr/>
        </p:nvSpPr>
        <p:spPr>
          <a:xfrm>
            <a:off x="7137400" y="5499100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Integrity?</a:t>
            </a:r>
          </a:p>
          <a:p>
            <a:pPr algn="r"/>
            <a:r>
              <a:rPr lang="en-US" sz="1600" b="1" dirty="0" smtClean="0"/>
              <a:t>Non-Repudiation </a:t>
            </a:r>
            <a:r>
              <a:rPr lang="en-US" sz="1600" b="1" dirty="0"/>
              <a:t>?</a:t>
            </a:r>
          </a:p>
        </p:txBody>
      </p:sp>
      <p:sp>
        <p:nvSpPr>
          <p:cNvPr id="44" name="61 CuadroTexto"/>
          <p:cNvSpPr txBox="1"/>
          <p:nvPr/>
        </p:nvSpPr>
        <p:spPr>
          <a:xfrm>
            <a:off x="7930663" y="10758"/>
            <a:ext cx="426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7030A0"/>
                </a:solidFill>
              </a:rPr>
              <a:t>Publication today</a:t>
            </a:r>
          </a:p>
        </p:txBody>
      </p:sp>
    </p:spTree>
    <p:extLst>
      <p:ext uri="{BB962C8B-B14F-4D97-AF65-F5344CB8AC3E}">
        <p14:creationId xmlns:p14="http://schemas.microsoft.com/office/powerpoint/2010/main" xmlns="" val="4305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Forma libre"/>
          <p:cNvSpPr/>
          <p:nvPr/>
        </p:nvSpPr>
        <p:spPr>
          <a:xfrm>
            <a:off x="596899" y="1739900"/>
            <a:ext cx="673101" cy="1943100"/>
          </a:xfrm>
          <a:custGeom>
            <a:avLst/>
            <a:gdLst>
              <a:gd name="connsiteX0" fmla="*/ 808567 w 859367"/>
              <a:gd name="connsiteY0" fmla="*/ 0 h 2057400"/>
              <a:gd name="connsiteX1" fmla="*/ 8467 w 859367"/>
              <a:gd name="connsiteY1" fmla="*/ 1003300 h 2057400"/>
              <a:gd name="connsiteX2" fmla="*/ 859367 w 859367"/>
              <a:gd name="connsiteY2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67" h="2057400">
                <a:moveTo>
                  <a:pt x="808567" y="0"/>
                </a:moveTo>
                <a:cubicBezTo>
                  <a:pt x="404283" y="330200"/>
                  <a:pt x="0" y="660400"/>
                  <a:pt x="8467" y="1003300"/>
                </a:cubicBezTo>
                <a:cubicBezTo>
                  <a:pt x="16934" y="1346200"/>
                  <a:pt x="537634" y="1966383"/>
                  <a:pt x="859367" y="2057400"/>
                </a:cubicBezTo>
              </a:path>
            </a:pathLst>
          </a:cu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193" y="940874"/>
            <a:ext cx="4401391" cy="3759842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6110439" y="965201"/>
            <a:ext cx="1361292" cy="515634"/>
          </a:xfrm>
          <a:prstGeom prst="roundRec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PublicationWeb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1066" y="882844"/>
            <a:ext cx="588268" cy="704380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cxnSp>
        <p:nvCxnSpPr>
          <p:cNvPr id="45" name="44 Conector recto de flecha"/>
          <p:cNvCxnSpPr/>
          <p:nvPr/>
        </p:nvCxnSpPr>
        <p:spPr>
          <a:xfrm flipH="1">
            <a:off x="5035551" y="1716881"/>
            <a:ext cx="171449" cy="78582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H="1" flipV="1">
            <a:off x="4901408" y="4008440"/>
            <a:ext cx="146048" cy="180179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50571" y="1752600"/>
            <a:ext cx="903452" cy="448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702" y="8493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CuadroTexto"/>
          <p:cNvSpPr txBox="1"/>
          <p:nvPr/>
        </p:nvSpPr>
        <p:spPr>
          <a:xfrm>
            <a:off x="5156200" y="558800"/>
            <a:ext cx="109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Supervisor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5270500" y="5041900"/>
            <a:ext cx="62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OAM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016000" y="46990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Issuer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2311400" y="6134100"/>
            <a:ext cx="1285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Check Server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102" y="53705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Conector recto 13"/>
          <p:cNvCxnSpPr>
            <a:stCxn id="79" idx="3"/>
            <a:endCxn id="93" idx="1"/>
          </p:cNvCxnSpPr>
          <p:nvPr/>
        </p:nvCxnSpPr>
        <p:spPr>
          <a:xfrm flipV="1">
            <a:off x="4762500" y="4672807"/>
            <a:ext cx="642602" cy="216693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4300262" y="4318000"/>
            <a:ext cx="903452" cy="448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</a:t>
            </a:r>
          </a:p>
        </p:txBody>
      </p:sp>
      <p:sp>
        <p:nvSpPr>
          <p:cNvPr id="79" name="78 Documento"/>
          <p:cNvSpPr/>
          <p:nvPr/>
        </p:nvSpPr>
        <p:spPr>
          <a:xfrm>
            <a:off x="4140200" y="46863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102" y="43037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1" name="Conector recto 13"/>
          <p:cNvCxnSpPr>
            <a:stCxn id="61" idx="3"/>
            <a:endCxn id="30" idx="1"/>
          </p:cNvCxnSpPr>
          <p:nvPr/>
        </p:nvCxnSpPr>
        <p:spPr>
          <a:xfrm>
            <a:off x="5927725" y="1218407"/>
            <a:ext cx="182714" cy="4611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ángulo redondeado 29"/>
          <p:cNvSpPr/>
          <p:nvPr/>
        </p:nvSpPr>
        <p:spPr>
          <a:xfrm>
            <a:off x="6123139" y="4406901"/>
            <a:ext cx="1361292" cy="515634"/>
          </a:xfrm>
          <a:prstGeom prst="roundRec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PublicationWeb</a:t>
            </a:r>
          </a:p>
        </p:txBody>
      </p:sp>
      <p:cxnSp>
        <p:nvCxnSpPr>
          <p:cNvPr id="111" name="Conector recto 13"/>
          <p:cNvCxnSpPr>
            <a:stCxn id="93" idx="3"/>
            <a:endCxn id="110" idx="1"/>
          </p:cNvCxnSpPr>
          <p:nvPr/>
        </p:nvCxnSpPr>
        <p:spPr>
          <a:xfrm flipV="1">
            <a:off x="5699125" y="4664718"/>
            <a:ext cx="424014" cy="8089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"/>
          <p:cNvCxnSpPr>
            <a:stCxn id="32" idx="1"/>
            <a:endCxn id="30" idx="3"/>
          </p:cNvCxnSpPr>
          <p:nvPr/>
        </p:nvCxnSpPr>
        <p:spPr>
          <a:xfrm flipH="1" flipV="1">
            <a:off x="7471731" y="1223018"/>
            <a:ext cx="2089335" cy="12016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Documento"/>
          <p:cNvSpPr/>
          <p:nvPr/>
        </p:nvSpPr>
        <p:spPr>
          <a:xfrm>
            <a:off x="8496300" y="1031875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150" name="Imagen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2816" y="4321369"/>
            <a:ext cx="588268" cy="704380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cxnSp>
        <p:nvCxnSpPr>
          <p:cNvPr id="151" name="Conector recto 13"/>
          <p:cNvCxnSpPr>
            <a:stCxn id="150" idx="1"/>
            <a:endCxn id="110" idx="3"/>
          </p:cNvCxnSpPr>
          <p:nvPr/>
        </p:nvCxnSpPr>
        <p:spPr>
          <a:xfrm flipH="1" flipV="1">
            <a:off x="7484431" y="4664718"/>
            <a:ext cx="2108385" cy="8841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151 Documento"/>
          <p:cNvSpPr/>
          <p:nvPr/>
        </p:nvSpPr>
        <p:spPr>
          <a:xfrm>
            <a:off x="8524875" y="445135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 dirty="0"/>
              <a:t>Report</a:t>
            </a:r>
          </a:p>
        </p:txBody>
      </p:sp>
      <p:sp>
        <p:nvSpPr>
          <p:cNvPr id="52" name="51 Forma libre"/>
          <p:cNvSpPr/>
          <p:nvPr/>
        </p:nvSpPr>
        <p:spPr>
          <a:xfrm>
            <a:off x="1473200" y="584200"/>
            <a:ext cx="4178300" cy="508000"/>
          </a:xfrm>
          <a:custGeom>
            <a:avLst/>
            <a:gdLst>
              <a:gd name="connsiteX0" fmla="*/ 0 w 4279900"/>
              <a:gd name="connsiteY0" fmla="*/ 901700 h 901700"/>
              <a:gd name="connsiteX1" fmla="*/ 2235200 w 4279900"/>
              <a:gd name="connsiteY1" fmla="*/ 0 h 901700"/>
              <a:gd name="connsiteX2" fmla="*/ 4279900 w 4279900"/>
              <a:gd name="connsiteY2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9900" h="901700">
                <a:moveTo>
                  <a:pt x="0" y="901700"/>
                </a:moveTo>
                <a:cubicBezTo>
                  <a:pt x="760941" y="450850"/>
                  <a:pt x="1521883" y="0"/>
                  <a:pt x="2235200" y="0"/>
                </a:cubicBezTo>
                <a:cubicBezTo>
                  <a:pt x="2948517" y="0"/>
                  <a:pt x="3614208" y="450850"/>
                  <a:pt x="4279900" y="901700"/>
                </a:cubicBezTo>
              </a:path>
            </a:pathLst>
          </a:cu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Documento"/>
          <p:cNvSpPr/>
          <p:nvPr/>
        </p:nvSpPr>
        <p:spPr>
          <a:xfrm>
            <a:off x="3263900" y="4191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89750" y="775719"/>
            <a:ext cx="208950" cy="209965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502" y="37449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102" y="9255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54 Documento"/>
          <p:cNvSpPr/>
          <p:nvPr/>
        </p:nvSpPr>
        <p:spPr>
          <a:xfrm>
            <a:off x="317500" y="25019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100" b="1"/>
              <a:t>Unaudited </a:t>
            </a:r>
            <a:r>
              <a:rPr lang="en-US" sz="1400" b="1"/>
              <a:t>Report</a:t>
            </a:r>
          </a:p>
        </p:txBody>
      </p:sp>
      <p:cxnSp>
        <p:nvCxnSpPr>
          <p:cNvPr id="57" name="Conector recto 13"/>
          <p:cNvCxnSpPr>
            <a:stCxn id="54" idx="0"/>
            <a:endCxn id="59" idx="2"/>
          </p:cNvCxnSpPr>
          <p:nvPr/>
        </p:nvCxnSpPr>
        <p:spPr>
          <a:xfrm flipH="1" flipV="1">
            <a:off x="1361114" y="1663700"/>
            <a:ext cx="25400" cy="2081213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Documento"/>
          <p:cNvSpPr/>
          <p:nvPr/>
        </p:nvSpPr>
        <p:spPr>
          <a:xfrm>
            <a:off x="1016000" y="24892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100" b="1"/>
              <a:t>Audited </a:t>
            </a:r>
            <a:r>
              <a:rPr lang="en-US" sz="1400" b="1"/>
              <a:t>Report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003300" y="4584700"/>
            <a:ext cx="83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Auditor</a:t>
            </a:r>
          </a:p>
        </p:txBody>
      </p:sp>
      <p:pic>
        <p:nvPicPr>
          <p:cNvPr id="6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7350" y="2147319"/>
            <a:ext cx="208950" cy="209965"/>
          </a:xfrm>
          <a:prstGeom prst="rect">
            <a:avLst/>
          </a:prstGeom>
        </p:spPr>
      </p:pic>
      <p:pic>
        <p:nvPicPr>
          <p:cNvPr id="69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64250" y="3023619"/>
            <a:ext cx="208950" cy="209965"/>
          </a:xfrm>
          <a:prstGeom prst="rect">
            <a:avLst/>
          </a:prstGeom>
        </p:spPr>
      </p:pic>
      <p:sp>
        <p:nvSpPr>
          <p:cNvPr id="121" name="120 CuadroTexto"/>
          <p:cNvSpPr txBox="1"/>
          <p:nvPr/>
        </p:nvSpPr>
        <p:spPr>
          <a:xfrm>
            <a:off x="7515225" y="94615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Query?</a:t>
            </a:r>
          </a:p>
        </p:txBody>
      </p:sp>
      <p:pic>
        <p:nvPicPr>
          <p:cNvPr id="141" name="Imagen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5516" y="5422899"/>
            <a:ext cx="588268" cy="682349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sp>
        <p:nvSpPr>
          <p:cNvPr id="142" name="141 Documento"/>
          <p:cNvSpPr/>
          <p:nvPr/>
        </p:nvSpPr>
        <p:spPr>
          <a:xfrm>
            <a:off x="10734675" y="555625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cxnSp>
        <p:nvCxnSpPr>
          <p:cNvPr id="143" name="Conector recto 13"/>
          <p:cNvCxnSpPr>
            <a:stCxn id="141" idx="3"/>
            <a:endCxn id="142" idx="1"/>
          </p:cNvCxnSpPr>
          <p:nvPr/>
        </p:nvCxnSpPr>
        <p:spPr>
          <a:xfrm flipV="1">
            <a:off x="10193784" y="5759450"/>
            <a:ext cx="540891" cy="4624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3"/>
          <p:cNvCxnSpPr>
            <a:stCxn id="78" idx="0"/>
          </p:cNvCxnSpPr>
          <p:nvPr/>
        </p:nvCxnSpPr>
        <p:spPr>
          <a:xfrm flipH="1" flipV="1">
            <a:off x="2870200" y="4470400"/>
            <a:ext cx="14914" cy="900113"/>
          </a:xfrm>
          <a:prstGeom prst="line">
            <a:avLst/>
          </a:prstGeom>
          <a:ln w="31750">
            <a:solidFill>
              <a:srgbClr val="2EAF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CuadroTexto"/>
          <p:cNvSpPr txBox="1"/>
          <p:nvPr/>
        </p:nvSpPr>
        <p:spPr>
          <a:xfrm>
            <a:off x="2921000" y="4686300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2EAFB5"/>
                </a:solidFill>
              </a:rPr>
              <a:t>Check </a:t>
            </a:r>
          </a:p>
          <a:p>
            <a:r>
              <a:rPr lang="en-US" sz="1600" b="1">
                <a:solidFill>
                  <a:srgbClr val="2EAFB5"/>
                </a:solidFill>
              </a:rPr>
              <a:t>Hash</a:t>
            </a:r>
          </a:p>
        </p:txBody>
      </p:sp>
      <p:pic>
        <p:nvPicPr>
          <p:cNvPr id="164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81106" y="4882582"/>
            <a:ext cx="208950" cy="209965"/>
          </a:xfrm>
          <a:prstGeom prst="rect">
            <a:avLst/>
          </a:prstGeom>
        </p:spPr>
      </p:pic>
      <p:cxnSp>
        <p:nvCxnSpPr>
          <p:cNvPr id="166" name="Conector recto 13"/>
          <p:cNvCxnSpPr>
            <a:stCxn id="78" idx="3"/>
            <a:endCxn id="141" idx="1"/>
          </p:cNvCxnSpPr>
          <p:nvPr/>
        </p:nvCxnSpPr>
        <p:spPr>
          <a:xfrm>
            <a:off x="3032125" y="5739607"/>
            <a:ext cx="6573391" cy="24467"/>
          </a:xfrm>
          <a:prstGeom prst="line">
            <a:avLst/>
          </a:prstGeom>
          <a:ln w="31750">
            <a:solidFill>
              <a:srgbClr val="2EAFB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176 CuadroTexto"/>
          <p:cNvSpPr txBox="1"/>
          <p:nvPr/>
        </p:nvSpPr>
        <p:spPr>
          <a:xfrm>
            <a:off x="5908679" y="5448300"/>
            <a:ext cx="268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← Check Report’s Hash </a:t>
            </a:r>
          </a:p>
          <a:p>
            <a:pPr algn="ctr"/>
            <a:r>
              <a:rPr lang="en-US" sz="1600" b="1" dirty="0"/>
              <a:t>Integrity, </a:t>
            </a:r>
            <a:r>
              <a:rPr lang="en-US" sz="1600" b="1" dirty="0" smtClean="0"/>
              <a:t>Non-Repudiation </a:t>
            </a:r>
            <a:r>
              <a:rPr lang="en-US" sz="1600" b="1" dirty="0"/>
              <a:t>→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7581900" y="4632325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Query?</a:t>
            </a:r>
          </a:p>
        </p:txBody>
      </p:sp>
      <p:sp>
        <p:nvSpPr>
          <p:cNvPr id="182" name="181 CuadroTexto"/>
          <p:cNvSpPr txBox="1"/>
          <p:nvPr/>
        </p:nvSpPr>
        <p:spPr>
          <a:xfrm>
            <a:off x="1649340" y="4247356"/>
            <a:ext cx="903452" cy="448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</a:t>
            </a:r>
          </a:p>
        </p:txBody>
      </p:sp>
      <p:sp>
        <p:nvSpPr>
          <p:cNvPr id="183" name="182 CuadroTexto"/>
          <p:cNvSpPr txBox="1"/>
          <p:nvPr/>
        </p:nvSpPr>
        <p:spPr>
          <a:xfrm>
            <a:off x="1676134" y="1004094"/>
            <a:ext cx="94993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 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</a:t>
            </a:r>
          </a:p>
        </p:txBody>
      </p:sp>
      <p:sp>
        <p:nvSpPr>
          <p:cNvPr id="195" name="194 Llamada de nube"/>
          <p:cNvSpPr/>
          <p:nvPr/>
        </p:nvSpPr>
        <p:spPr>
          <a:xfrm>
            <a:off x="10477500" y="622300"/>
            <a:ext cx="863600" cy="4368800"/>
          </a:xfrm>
          <a:prstGeom prst="cloudCallout">
            <a:avLst>
              <a:gd name="adj1" fmla="val 13065"/>
              <a:gd name="adj2" fmla="val 62500"/>
            </a:avLst>
          </a:prstGeom>
          <a:noFill/>
          <a:ln w="25400">
            <a:solidFill>
              <a:srgbClr val="2EA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7" name="196 Rectángulo"/>
          <p:cNvSpPr/>
          <p:nvPr/>
        </p:nvSpPr>
        <p:spPr>
          <a:xfrm>
            <a:off x="10375900" y="23241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EAFB5"/>
                </a:solidFill>
              </a:rPr>
              <a:t>Reports’</a:t>
            </a:r>
          </a:p>
          <a:p>
            <a:pPr algn="ctr"/>
            <a:r>
              <a:rPr lang="en-US" b="1" dirty="0">
                <a:solidFill>
                  <a:srgbClr val="2EAFB5"/>
                </a:solidFill>
              </a:rPr>
              <a:t>Supply</a:t>
            </a:r>
          </a:p>
          <a:p>
            <a:pPr algn="ctr"/>
            <a:r>
              <a:rPr lang="en-US" b="1" dirty="0">
                <a:solidFill>
                  <a:srgbClr val="2EAFB5"/>
                </a:solidFill>
              </a:rPr>
              <a:t>Chain</a:t>
            </a:r>
          </a:p>
        </p:txBody>
      </p:sp>
      <p:cxnSp>
        <p:nvCxnSpPr>
          <p:cNvPr id="215" name="214 Conector recto de flecha"/>
          <p:cNvCxnSpPr/>
          <p:nvPr/>
        </p:nvCxnSpPr>
        <p:spPr>
          <a:xfrm flipV="1">
            <a:off x="1550194" y="3924300"/>
            <a:ext cx="197644" cy="83344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215 Conector recto de flecha"/>
          <p:cNvCxnSpPr/>
          <p:nvPr/>
        </p:nvCxnSpPr>
        <p:spPr>
          <a:xfrm>
            <a:off x="1826418" y="1543051"/>
            <a:ext cx="204788" cy="116680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2881313" y="5069681"/>
            <a:ext cx="2381" cy="207169"/>
          </a:xfrm>
          <a:prstGeom prst="straightConnector1">
            <a:avLst/>
          </a:prstGeom>
          <a:ln w="38100">
            <a:solidFill>
              <a:srgbClr val="2EAF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227 CuadroTexto"/>
          <p:cNvSpPr txBox="1"/>
          <p:nvPr/>
        </p:nvSpPr>
        <p:spPr>
          <a:xfrm rot="19496817">
            <a:off x="9481720" y="4350723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Bob</a:t>
            </a:r>
          </a:p>
        </p:txBody>
      </p:sp>
      <p:sp>
        <p:nvSpPr>
          <p:cNvPr id="231" name="230 CuadroTexto"/>
          <p:cNvSpPr txBox="1"/>
          <p:nvPr/>
        </p:nvSpPr>
        <p:spPr>
          <a:xfrm rot="19454852">
            <a:off x="9490595" y="540482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Carol</a:t>
            </a:r>
          </a:p>
        </p:txBody>
      </p:sp>
      <p:sp>
        <p:nvSpPr>
          <p:cNvPr id="232" name="231 CuadroTexto"/>
          <p:cNvSpPr txBox="1"/>
          <p:nvPr/>
        </p:nvSpPr>
        <p:spPr>
          <a:xfrm rot="19601230">
            <a:off x="9437390" y="883622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Anna</a:t>
            </a:r>
          </a:p>
        </p:txBody>
      </p:sp>
      <p:cxnSp>
        <p:nvCxnSpPr>
          <p:cNvPr id="239" name="Conector recto 21"/>
          <p:cNvCxnSpPr/>
          <p:nvPr/>
        </p:nvCxnSpPr>
        <p:spPr>
          <a:xfrm flipV="1">
            <a:off x="1526381" y="4233863"/>
            <a:ext cx="328613" cy="90489"/>
          </a:xfrm>
          <a:prstGeom prst="line">
            <a:avLst/>
          </a:prstGeom>
          <a:ln w="38100">
            <a:solidFill>
              <a:srgbClr val="2EAF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243 Rectángulo"/>
          <p:cNvSpPr/>
          <p:nvPr/>
        </p:nvSpPr>
        <p:spPr>
          <a:xfrm>
            <a:off x="1250157" y="4495800"/>
            <a:ext cx="61912" cy="14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61 CuadroTexto"/>
          <p:cNvSpPr txBox="1"/>
          <p:nvPr/>
        </p:nvSpPr>
        <p:spPr>
          <a:xfrm>
            <a:off x="5841593" y="10758"/>
            <a:ext cx="635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7030A0"/>
                </a:solidFill>
              </a:rPr>
              <a:t>Integrity &amp; </a:t>
            </a:r>
            <a:r>
              <a:rPr lang="en-US" sz="4000" b="1" dirty="0" smtClean="0">
                <a:solidFill>
                  <a:srgbClr val="7030A0"/>
                </a:solidFill>
              </a:rPr>
              <a:t>Non-Repudiation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5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Forma libre"/>
          <p:cNvSpPr/>
          <p:nvPr/>
        </p:nvSpPr>
        <p:spPr>
          <a:xfrm>
            <a:off x="596899" y="1739900"/>
            <a:ext cx="673101" cy="1943100"/>
          </a:xfrm>
          <a:custGeom>
            <a:avLst/>
            <a:gdLst>
              <a:gd name="connsiteX0" fmla="*/ 808567 w 859367"/>
              <a:gd name="connsiteY0" fmla="*/ 0 h 2057400"/>
              <a:gd name="connsiteX1" fmla="*/ 8467 w 859367"/>
              <a:gd name="connsiteY1" fmla="*/ 1003300 h 2057400"/>
              <a:gd name="connsiteX2" fmla="*/ 859367 w 859367"/>
              <a:gd name="connsiteY2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67" h="2057400">
                <a:moveTo>
                  <a:pt x="808567" y="0"/>
                </a:moveTo>
                <a:cubicBezTo>
                  <a:pt x="404283" y="330200"/>
                  <a:pt x="0" y="660400"/>
                  <a:pt x="8467" y="1003300"/>
                </a:cubicBezTo>
                <a:cubicBezTo>
                  <a:pt x="16934" y="1346200"/>
                  <a:pt x="537634" y="1966383"/>
                  <a:pt x="859367" y="2057400"/>
                </a:cubicBezTo>
              </a:path>
            </a:pathLst>
          </a:cu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193" y="940874"/>
            <a:ext cx="4401391" cy="3759842"/>
          </a:xfrm>
          <a:prstGeom prst="rect">
            <a:avLst/>
          </a:prstGeom>
        </p:spPr>
      </p:pic>
      <p:cxnSp>
        <p:nvCxnSpPr>
          <p:cNvPr id="22" name="Conector recto 21"/>
          <p:cNvCxnSpPr>
            <a:endCxn id="1026" idx="1"/>
          </p:cNvCxnSpPr>
          <p:nvPr/>
        </p:nvCxnSpPr>
        <p:spPr>
          <a:xfrm flipV="1">
            <a:off x="5364956" y="2778126"/>
            <a:ext cx="195720" cy="793"/>
          </a:xfrm>
          <a:prstGeom prst="line">
            <a:avLst/>
          </a:pr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sco magnético 27"/>
          <p:cNvSpPr/>
          <p:nvPr/>
        </p:nvSpPr>
        <p:spPr>
          <a:xfrm>
            <a:off x="6324600" y="2390472"/>
            <a:ext cx="952500" cy="771828"/>
          </a:xfrm>
          <a:prstGeom prst="flowChartMagneticDisk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Reports’ Index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6110439" y="965201"/>
            <a:ext cx="1361292" cy="515634"/>
          </a:xfrm>
          <a:prstGeom prst="roundRec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PublicationWeb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1066" y="882844"/>
            <a:ext cx="588268" cy="704380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pic>
        <p:nvPicPr>
          <p:cNvPr id="15" name="Imagen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7416" y="2425894"/>
            <a:ext cx="588268" cy="704380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0676" y="2409032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44 Conector recto de flecha"/>
          <p:cNvCxnSpPr/>
          <p:nvPr/>
        </p:nvCxnSpPr>
        <p:spPr>
          <a:xfrm flipH="1">
            <a:off x="5035551" y="1716881"/>
            <a:ext cx="171449" cy="78582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H="1" flipV="1">
            <a:off x="4901408" y="4008440"/>
            <a:ext cx="146048" cy="180179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080359" y="1752600"/>
            <a:ext cx="1043876" cy="448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</a:t>
            </a:r>
          </a:p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Hash, URL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702" y="8493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CuadroTexto"/>
          <p:cNvSpPr txBox="1"/>
          <p:nvPr/>
        </p:nvSpPr>
        <p:spPr>
          <a:xfrm>
            <a:off x="5156200" y="558800"/>
            <a:ext cx="109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Supervisor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5270500" y="5041900"/>
            <a:ext cx="62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OAM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1016000" y="46990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Issuer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5290345" y="3113880"/>
            <a:ext cx="952500" cy="4925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2EAFB5"/>
                </a:solidFill>
              </a:rPr>
              <a:t>Event → </a:t>
            </a:r>
          </a:p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2EAFB5"/>
                </a:solidFill>
              </a:rPr>
              <a:t>Notarize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2311400" y="6134100"/>
            <a:ext cx="1285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Check Server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102" y="53705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Conector recto 13"/>
          <p:cNvCxnSpPr>
            <a:stCxn id="79" idx="3"/>
            <a:endCxn id="93" idx="1"/>
          </p:cNvCxnSpPr>
          <p:nvPr/>
        </p:nvCxnSpPr>
        <p:spPr>
          <a:xfrm flipV="1">
            <a:off x="4762500" y="4672807"/>
            <a:ext cx="642602" cy="216693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4267561" y="4318000"/>
            <a:ext cx="104387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Hash, URL</a:t>
            </a:r>
          </a:p>
        </p:txBody>
      </p:sp>
      <p:sp>
        <p:nvSpPr>
          <p:cNvPr id="79" name="78 Documento"/>
          <p:cNvSpPr/>
          <p:nvPr/>
        </p:nvSpPr>
        <p:spPr>
          <a:xfrm>
            <a:off x="4140200" y="46863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102" y="43037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1" name="Conector recto 13"/>
          <p:cNvCxnSpPr>
            <a:stCxn id="61" idx="3"/>
            <a:endCxn id="30" idx="1"/>
          </p:cNvCxnSpPr>
          <p:nvPr/>
        </p:nvCxnSpPr>
        <p:spPr>
          <a:xfrm>
            <a:off x="5927725" y="1218407"/>
            <a:ext cx="182714" cy="4611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ángulo redondeado 29"/>
          <p:cNvSpPr/>
          <p:nvPr/>
        </p:nvSpPr>
        <p:spPr>
          <a:xfrm>
            <a:off x="6123139" y="4406901"/>
            <a:ext cx="1361292" cy="515634"/>
          </a:xfrm>
          <a:prstGeom prst="roundRec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PublicationWeb</a:t>
            </a:r>
          </a:p>
        </p:txBody>
      </p:sp>
      <p:cxnSp>
        <p:nvCxnSpPr>
          <p:cNvPr id="111" name="Conector recto 13"/>
          <p:cNvCxnSpPr>
            <a:stCxn id="93" idx="3"/>
            <a:endCxn id="110" idx="1"/>
          </p:cNvCxnSpPr>
          <p:nvPr/>
        </p:nvCxnSpPr>
        <p:spPr>
          <a:xfrm flipV="1">
            <a:off x="5699125" y="4664718"/>
            <a:ext cx="424014" cy="8089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"/>
          <p:cNvCxnSpPr>
            <a:stCxn id="28" idx="1"/>
            <a:endCxn id="30" idx="2"/>
          </p:cNvCxnSpPr>
          <p:nvPr/>
        </p:nvCxnSpPr>
        <p:spPr>
          <a:xfrm flipH="1" flipV="1">
            <a:off x="6791085" y="1480835"/>
            <a:ext cx="9765" cy="909637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"/>
          <p:cNvCxnSpPr>
            <a:stCxn id="32" idx="1"/>
            <a:endCxn id="30" idx="3"/>
          </p:cNvCxnSpPr>
          <p:nvPr/>
        </p:nvCxnSpPr>
        <p:spPr>
          <a:xfrm flipH="1" flipV="1">
            <a:off x="7471731" y="1223018"/>
            <a:ext cx="2089335" cy="12016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Documento"/>
          <p:cNvSpPr/>
          <p:nvPr/>
        </p:nvSpPr>
        <p:spPr>
          <a:xfrm>
            <a:off x="8496300" y="1031875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sp>
        <p:nvSpPr>
          <p:cNvPr id="146" name="145 Documento"/>
          <p:cNvSpPr/>
          <p:nvPr/>
        </p:nvSpPr>
        <p:spPr>
          <a:xfrm>
            <a:off x="6527800" y="18288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150" name="Imagen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2816" y="4321369"/>
            <a:ext cx="588268" cy="704380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cxnSp>
        <p:nvCxnSpPr>
          <p:cNvPr id="151" name="Conector recto 13"/>
          <p:cNvCxnSpPr>
            <a:stCxn id="150" idx="1"/>
            <a:endCxn id="110" idx="3"/>
          </p:cNvCxnSpPr>
          <p:nvPr/>
        </p:nvCxnSpPr>
        <p:spPr>
          <a:xfrm flipH="1" flipV="1">
            <a:off x="7484431" y="4664718"/>
            <a:ext cx="2108385" cy="8841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151 Documento"/>
          <p:cNvSpPr/>
          <p:nvPr/>
        </p:nvSpPr>
        <p:spPr>
          <a:xfrm>
            <a:off x="8524875" y="445135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 dirty="0"/>
              <a:t>Report</a:t>
            </a:r>
          </a:p>
        </p:txBody>
      </p:sp>
      <p:cxnSp>
        <p:nvCxnSpPr>
          <p:cNvPr id="157" name="Conector recto 21"/>
          <p:cNvCxnSpPr>
            <a:stCxn id="1026" idx="3"/>
            <a:endCxn id="28" idx="2"/>
          </p:cNvCxnSpPr>
          <p:nvPr/>
        </p:nvCxnSpPr>
        <p:spPr>
          <a:xfrm flipV="1">
            <a:off x="5854699" y="2776386"/>
            <a:ext cx="469901" cy="1740"/>
          </a:xfrm>
          <a:prstGeom prst="line">
            <a:avLst/>
          </a:pr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21"/>
          <p:cNvCxnSpPr>
            <a:stCxn id="28" idx="4"/>
            <a:endCxn id="29" idx="1"/>
          </p:cNvCxnSpPr>
          <p:nvPr/>
        </p:nvCxnSpPr>
        <p:spPr>
          <a:xfrm flipV="1">
            <a:off x="7277100" y="2776140"/>
            <a:ext cx="160890" cy="246"/>
          </a:xfrm>
          <a:prstGeom prst="line">
            <a:avLst/>
          </a:prstGeom>
          <a:ln w="38100">
            <a:solidFill>
              <a:srgbClr val="2EAF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recto 13"/>
          <p:cNvCxnSpPr>
            <a:stCxn id="28" idx="3"/>
            <a:endCxn id="110" idx="0"/>
          </p:cNvCxnSpPr>
          <p:nvPr/>
        </p:nvCxnSpPr>
        <p:spPr>
          <a:xfrm>
            <a:off x="6800850" y="3162300"/>
            <a:ext cx="2935" cy="1244601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174 Documento"/>
          <p:cNvSpPr/>
          <p:nvPr/>
        </p:nvSpPr>
        <p:spPr>
          <a:xfrm>
            <a:off x="6502400" y="34417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cxnSp>
        <p:nvCxnSpPr>
          <p:cNvPr id="176" name="Conector recto 13"/>
          <p:cNvCxnSpPr>
            <a:stCxn id="15" idx="1"/>
            <a:endCxn id="29" idx="3"/>
          </p:cNvCxnSpPr>
          <p:nvPr/>
        </p:nvCxnSpPr>
        <p:spPr>
          <a:xfrm flipH="1" flipV="1">
            <a:off x="8375650" y="2776140"/>
            <a:ext cx="1191766" cy="1944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Forma libre"/>
          <p:cNvSpPr/>
          <p:nvPr/>
        </p:nvSpPr>
        <p:spPr>
          <a:xfrm>
            <a:off x="1473200" y="584200"/>
            <a:ext cx="4178300" cy="508000"/>
          </a:xfrm>
          <a:custGeom>
            <a:avLst/>
            <a:gdLst>
              <a:gd name="connsiteX0" fmla="*/ 0 w 4279900"/>
              <a:gd name="connsiteY0" fmla="*/ 901700 h 901700"/>
              <a:gd name="connsiteX1" fmla="*/ 2235200 w 4279900"/>
              <a:gd name="connsiteY1" fmla="*/ 0 h 901700"/>
              <a:gd name="connsiteX2" fmla="*/ 4279900 w 4279900"/>
              <a:gd name="connsiteY2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9900" h="901700">
                <a:moveTo>
                  <a:pt x="0" y="901700"/>
                </a:moveTo>
                <a:cubicBezTo>
                  <a:pt x="760941" y="450850"/>
                  <a:pt x="1521883" y="0"/>
                  <a:pt x="2235200" y="0"/>
                </a:cubicBezTo>
                <a:cubicBezTo>
                  <a:pt x="2948517" y="0"/>
                  <a:pt x="3614208" y="450850"/>
                  <a:pt x="4279900" y="901700"/>
                </a:cubicBezTo>
              </a:path>
            </a:pathLst>
          </a:custGeom>
          <a:ln w="3810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Documento"/>
          <p:cNvSpPr/>
          <p:nvPr/>
        </p:nvSpPr>
        <p:spPr>
          <a:xfrm>
            <a:off x="3263900" y="4191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89750" y="775719"/>
            <a:ext cx="208950" cy="209965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502" y="37449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102" y="925513"/>
            <a:ext cx="29402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54 Documento"/>
          <p:cNvSpPr/>
          <p:nvPr/>
        </p:nvSpPr>
        <p:spPr>
          <a:xfrm>
            <a:off x="317500" y="25019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100" b="1"/>
              <a:t>Unaudited </a:t>
            </a:r>
            <a:r>
              <a:rPr lang="en-US" sz="1400" b="1"/>
              <a:t>Report</a:t>
            </a:r>
          </a:p>
        </p:txBody>
      </p:sp>
      <p:cxnSp>
        <p:nvCxnSpPr>
          <p:cNvPr id="57" name="Conector recto 13"/>
          <p:cNvCxnSpPr>
            <a:stCxn id="54" idx="0"/>
            <a:endCxn id="59" idx="2"/>
          </p:cNvCxnSpPr>
          <p:nvPr/>
        </p:nvCxnSpPr>
        <p:spPr>
          <a:xfrm flipH="1" flipV="1">
            <a:off x="1361114" y="1663700"/>
            <a:ext cx="25400" cy="2081213"/>
          </a:xfrm>
          <a:prstGeom prst="line">
            <a:avLst/>
          </a:prstGeom>
          <a:ln w="31750">
            <a:solidFill>
              <a:srgbClr val="2E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Documento"/>
          <p:cNvSpPr/>
          <p:nvPr/>
        </p:nvSpPr>
        <p:spPr>
          <a:xfrm>
            <a:off x="1016000" y="248920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100" b="1"/>
              <a:t>Audited </a:t>
            </a:r>
            <a:r>
              <a:rPr lang="en-US" sz="1400" b="1"/>
              <a:t>Report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003300" y="4584700"/>
            <a:ext cx="83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Auditor</a:t>
            </a:r>
          </a:p>
        </p:txBody>
      </p:sp>
      <p:pic>
        <p:nvPicPr>
          <p:cNvPr id="6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7350" y="2147319"/>
            <a:ext cx="208950" cy="209965"/>
          </a:xfrm>
          <a:prstGeom prst="rect">
            <a:avLst/>
          </a:prstGeom>
        </p:spPr>
      </p:pic>
      <p:pic>
        <p:nvPicPr>
          <p:cNvPr id="69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64250" y="3023619"/>
            <a:ext cx="208950" cy="209965"/>
          </a:xfrm>
          <a:prstGeom prst="rect">
            <a:avLst/>
          </a:prstGeom>
        </p:spPr>
      </p:pic>
      <p:sp>
        <p:nvSpPr>
          <p:cNvPr id="85" name="84 CuadroTexto"/>
          <p:cNvSpPr txBox="1"/>
          <p:nvPr/>
        </p:nvSpPr>
        <p:spPr>
          <a:xfrm>
            <a:off x="8496300" y="2498725"/>
            <a:ext cx="1028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←Query?</a:t>
            </a:r>
          </a:p>
          <a:p>
            <a:pPr algn="ctr">
              <a:spcAft>
                <a:spcPts val="600"/>
              </a:spcAft>
            </a:pPr>
            <a:r>
              <a:rPr lang="en-US" sz="1400" b="1" dirty="0"/>
              <a:t>URL list→</a:t>
            </a:r>
          </a:p>
        </p:txBody>
      </p:sp>
      <p:sp>
        <p:nvSpPr>
          <p:cNvPr id="121" name="120 CuadroTexto"/>
          <p:cNvSpPr txBox="1"/>
          <p:nvPr/>
        </p:nvSpPr>
        <p:spPr>
          <a:xfrm>
            <a:off x="7515225" y="94615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Query?</a:t>
            </a:r>
          </a:p>
        </p:txBody>
      </p:sp>
      <p:pic>
        <p:nvPicPr>
          <p:cNvPr id="141" name="Imagen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5516" y="5422899"/>
            <a:ext cx="588268" cy="682349"/>
          </a:xfrm>
          <a:prstGeom prst="rect">
            <a:avLst/>
          </a:prstGeom>
          <a:scene3d>
            <a:camera prst="perspectiveContrastingLeftFacing" fov="0">
              <a:rot lat="0" lon="10800000" rev="0"/>
            </a:camera>
            <a:lightRig rig="threePt" dir="t"/>
          </a:scene3d>
        </p:spPr>
      </p:pic>
      <p:sp>
        <p:nvSpPr>
          <p:cNvPr id="142" name="141 Documento"/>
          <p:cNvSpPr/>
          <p:nvPr/>
        </p:nvSpPr>
        <p:spPr>
          <a:xfrm>
            <a:off x="10734675" y="555625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cxnSp>
        <p:nvCxnSpPr>
          <p:cNvPr id="143" name="Conector recto 13"/>
          <p:cNvCxnSpPr>
            <a:stCxn id="141" idx="3"/>
            <a:endCxn id="142" idx="1"/>
          </p:cNvCxnSpPr>
          <p:nvPr/>
        </p:nvCxnSpPr>
        <p:spPr>
          <a:xfrm flipV="1">
            <a:off x="10193784" y="5759450"/>
            <a:ext cx="540891" cy="4624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3"/>
          <p:cNvCxnSpPr>
            <a:stCxn id="78" idx="0"/>
          </p:cNvCxnSpPr>
          <p:nvPr/>
        </p:nvCxnSpPr>
        <p:spPr>
          <a:xfrm flipH="1" flipV="1">
            <a:off x="2870200" y="4470400"/>
            <a:ext cx="14914" cy="900113"/>
          </a:xfrm>
          <a:prstGeom prst="line">
            <a:avLst/>
          </a:prstGeom>
          <a:ln w="31750">
            <a:solidFill>
              <a:srgbClr val="2EAF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CuadroTexto"/>
          <p:cNvSpPr txBox="1"/>
          <p:nvPr/>
        </p:nvSpPr>
        <p:spPr>
          <a:xfrm>
            <a:off x="2950086" y="4816090"/>
            <a:ext cx="75918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srgbClr val="2EAFB5"/>
                </a:solidFill>
              </a:rPr>
              <a:t>Check Hash</a:t>
            </a:r>
          </a:p>
        </p:txBody>
      </p:sp>
      <p:pic>
        <p:nvPicPr>
          <p:cNvPr id="164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81106" y="4882582"/>
            <a:ext cx="208950" cy="209965"/>
          </a:xfrm>
          <a:prstGeom prst="rect">
            <a:avLst/>
          </a:prstGeom>
        </p:spPr>
      </p:pic>
      <p:cxnSp>
        <p:nvCxnSpPr>
          <p:cNvPr id="166" name="Conector recto 13"/>
          <p:cNvCxnSpPr>
            <a:stCxn id="78" idx="3"/>
            <a:endCxn id="141" idx="1"/>
          </p:cNvCxnSpPr>
          <p:nvPr/>
        </p:nvCxnSpPr>
        <p:spPr>
          <a:xfrm>
            <a:off x="3032125" y="5739607"/>
            <a:ext cx="6573391" cy="24467"/>
          </a:xfrm>
          <a:prstGeom prst="line">
            <a:avLst/>
          </a:prstGeom>
          <a:ln w="31750">
            <a:solidFill>
              <a:srgbClr val="2EAFB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176 CuadroTexto"/>
          <p:cNvSpPr txBox="1"/>
          <p:nvPr/>
        </p:nvSpPr>
        <p:spPr>
          <a:xfrm>
            <a:off x="5056752" y="5448300"/>
            <a:ext cx="4386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← Check Report’s Hash </a:t>
            </a:r>
          </a:p>
          <a:p>
            <a:pPr algn="ctr"/>
            <a:r>
              <a:rPr lang="en-US" sz="1600" b="1" dirty="0" smtClean="0"/>
              <a:t>New Report Alert, </a:t>
            </a:r>
            <a:r>
              <a:rPr lang="en-US" sz="1600" b="1" dirty="0"/>
              <a:t>Integrity, </a:t>
            </a:r>
            <a:r>
              <a:rPr lang="en-US" sz="1600" b="1" dirty="0" smtClean="0"/>
              <a:t>Non-Repudiation </a:t>
            </a:r>
            <a:r>
              <a:rPr lang="en-US" sz="1600" b="1" dirty="0"/>
              <a:t>→</a:t>
            </a:r>
          </a:p>
        </p:txBody>
      </p:sp>
      <p:sp>
        <p:nvSpPr>
          <p:cNvPr id="178" name="177 CuadroTexto"/>
          <p:cNvSpPr txBox="1"/>
          <p:nvPr/>
        </p:nvSpPr>
        <p:spPr>
          <a:xfrm>
            <a:off x="7581900" y="4632325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Query?</a:t>
            </a:r>
          </a:p>
        </p:txBody>
      </p:sp>
      <p:sp>
        <p:nvSpPr>
          <p:cNvPr id="179" name="178 CuadroTexto"/>
          <p:cNvSpPr txBox="1"/>
          <p:nvPr/>
        </p:nvSpPr>
        <p:spPr>
          <a:xfrm>
            <a:off x="5991225" y="1488281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URL?↑</a:t>
            </a:r>
          </a:p>
        </p:txBody>
      </p:sp>
      <p:sp>
        <p:nvSpPr>
          <p:cNvPr id="181" name="180 CuadroTexto"/>
          <p:cNvSpPr txBox="1"/>
          <p:nvPr/>
        </p:nvSpPr>
        <p:spPr>
          <a:xfrm>
            <a:off x="5997575" y="3939381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URL?↓</a:t>
            </a:r>
          </a:p>
        </p:txBody>
      </p:sp>
      <p:sp>
        <p:nvSpPr>
          <p:cNvPr id="182" name="181 CuadroTexto"/>
          <p:cNvSpPr txBox="1"/>
          <p:nvPr/>
        </p:nvSpPr>
        <p:spPr>
          <a:xfrm>
            <a:off x="1649340" y="4247356"/>
            <a:ext cx="903452" cy="448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</a:t>
            </a:r>
          </a:p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</a:t>
            </a:r>
          </a:p>
        </p:txBody>
      </p:sp>
      <p:sp>
        <p:nvSpPr>
          <p:cNvPr id="183" name="182 CuadroTexto"/>
          <p:cNvSpPr txBox="1"/>
          <p:nvPr/>
        </p:nvSpPr>
        <p:spPr>
          <a:xfrm>
            <a:off x="1629166" y="1004094"/>
            <a:ext cx="1043876" cy="448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Notarize </a:t>
            </a:r>
          </a:p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963735"/>
                </a:solidFill>
              </a:rPr>
              <a:t>Hash, URL</a:t>
            </a:r>
          </a:p>
        </p:txBody>
      </p:sp>
      <p:cxnSp>
        <p:nvCxnSpPr>
          <p:cNvPr id="184" name="Conector recto 13"/>
          <p:cNvCxnSpPr>
            <a:endCxn id="30" idx="3"/>
          </p:cNvCxnSpPr>
          <p:nvPr/>
        </p:nvCxnSpPr>
        <p:spPr>
          <a:xfrm flipH="1" flipV="1">
            <a:off x="7471731" y="1223018"/>
            <a:ext cx="2154869" cy="1367782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186 Documento"/>
          <p:cNvSpPr/>
          <p:nvPr/>
        </p:nvSpPr>
        <p:spPr>
          <a:xfrm>
            <a:off x="8496300" y="1933575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/>
              <a:t>Report</a:t>
            </a:r>
          </a:p>
        </p:txBody>
      </p:sp>
      <p:sp>
        <p:nvSpPr>
          <p:cNvPr id="188" name="187 CuadroTexto"/>
          <p:cNvSpPr txBox="1"/>
          <p:nvPr/>
        </p:nvSpPr>
        <p:spPr>
          <a:xfrm rot="1932611">
            <a:off x="7470774" y="1524142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URL?</a:t>
            </a:r>
          </a:p>
        </p:txBody>
      </p:sp>
      <p:cxnSp>
        <p:nvCxnSpPr>
          <p:cNvPr id="190" name="Conector recto 13"/>
          <p:cNvCxnSpPr>
            <a:endCxn id="110" idx="3"/>
          </p:cNvCxnSpPr>
          <p:nvPr/>
        </p:nvCxnSpPr>
        <p:spPr>
          <a:xfrm flipH="1">
            <a:off x="7484431" y="2933700"/>
            <a:ext cx="2104069" cy="1731018"/>
          </a:xfrm>
          <a:prstGeom prst="line">
            <a:avLst/>
          </a:prstGeom>
          <a:ln w="31750">
            <a:solidFill>
              <a:srgbClr val="2EAFB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192 Documento"/>
          <p:cNvSpPr/>
          <p:nvPr/>
        </p:nvSpPr>
        <p:spPr>
          <a:xfrm>
            <a:off x="8512175" y="3371850"/>
            <a:ext cx="622300" cy="406400"/>
          </a:xfrm>
          <a:prstGeom prst="flowChartDocumen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 dirty="0"/>
              <a:t>Report</a:t>
            </a:r>
          </a:p>
        </p:txBody>
      </p:sp>
      <p:sp>
        <p:nvSpPr>
          <p:cNvPr id="194" name="193 CuadroTexto"/>
          <p:cNvSpPr txBox="1"/>
          <p:nvPr/>
        </p:nvSpPr>
        <p:spPr>
          <a:xfrm rot="19314623">
            <a:off x="7375525" y="4016517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/>
              <a:t>← URL?</a:t>
            </a:r>
          </a:p>
        </p:txBody>
      </p:sp>
      <p:sp>
        <p:nvSpPr>
          <p:cNvPr id="195" name="194 Llamada de nube"/>
          <p:cNvSpPr/>
          <p:nvPr/>
        </p:nvSpPr>
        <p:spPr>
          <a:xfrm>
            <a:off x="10477500" y="622300"/>
            <a:ext cx="863600" cy="4368800"/>
          </a:xfrm>
          <a:prstGeom prst="cloudCallout">
            <a:avLst>
              <a:gd name="adj1" fmla="val 13065"/>
              <a:gd name="adj2" fmla="val 62500"/>
            </a:avLst>
          </a:prstGeom>
          <a:noFill/>
          <a:ln w="25400">
            <a:solidFill>
              <a:srgbClr val="2EA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7" name="196 Rectángulo"/>
          <p:cNvSpPr/>
          <p:nvPr/>
        </p:nvSpPr>
        <p:spPr>
          <a:xfrm>
            <a:off x="10375900" y="23241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EAFB5"/>
                </a:solidFill>
              </a:rPr>
              <a:t>Reports’</a:t>
            </a:r>
          </a:p>
          <a:p>
            <a:pPr algn="ctr"/>
            <a:r>
              <a:rPr lang="en-US" b="1" dirty="0">
                <a:solidFill>
                  <a:srgbClr val="2EAFB5"/>
                </a:solidFill>
              </a:rPr>
              <a:t>Supply</a:t>
            </a:r>
          </a:p>
          <a:p>
            <a:pPr algn="ctr"/>
            <a:r>
              <a:rPr lang="en-US" b="1" dirty="0">
                <a:solidFill>
                  <a:srgbClr val="2EAFB5"/>
                </a:solidFill>
              </a:rPr>
              <a:t>Chain</a:t>
            </a:r>
          </a:p>
        </p:txBody>
      </p:sp>
      <p:sp>
        <p:nvSpPr>
          <p:cNvPr id="126" name="125 CuadroTexto"/>
          <p:cNvSpPr txBox="1"/>
          <p:nvPr/>
        </p:nvSpPr>
        <p:spPr>
          <a:xfrm>
            <a:off x="5805487" y="2472531"/>
            <a:ext cx="622300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/>
              <a:t>Add URL</a:t>
            </a:r>
          </a:p>
        </p:txBody>
      </p:sp>
      <p:cxnSp>
        <p:nvCxnSpPr>
          <p:cNvPr id="215" name="214 Conector recto de flecha"/>
          <p:cNvCxnSpPr/>
          <p:nvPr/>
        </p:nvCxnSpPr>
        <p:spPr>
          <a:xfrm flipV="1">
            <a:off x="1550194" y="3924300"/>
            <a:ext cx="197644" cy="83344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215 Conector recto de flecha"/>
          <p:cNvCxnSpPr/>
          <p:nvPr/>
        </p:nvCxnSpPr>
        <p:spPr>
          <a:xfrm>
            <a:off x="1826418" y="1543051"/>
            <a:ext cx="204788" cy="116680"/>
          </a:xfrm>
          <a:prstGeom prst="straightConnector1">
            <a:avLst/>
          </a:prstGeom>
          <a:ln w="38100">
            <a:solidFill>
              <a:srgbClr val="96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 de flecha"/>
          <p:cNvCxnSpPr/>
          <p:nvPr/>
        </p:nvCxnSpPr>
        <p:spPr>
          <a:xfrm>
            <a:off x="2881313" y="5069681"/>
            <a:ext cx="2381" cy="207169"/>
          </a:xfrm>
          <a:prstGeom prst="straightConnector1">
            <a:avLst/>
          </a:prstGeom>
          <a:ln w="38100">
            <a:solidFill>
              <a:srgbClr val="2EAF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>
          <a:xfrm>
            <a:off x="7437990" y="2479674"/>
            <a:ext cx="937660" cy="592931"/>
          </a:xfrm>
          <a:prstGeom prst="roundRect">
            <a:avLst/>
          </a:prstGeom>
          <a:solidFill>
            <a:srgbClr val="2EA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b="1" dirty="0"/>
              <a:t>Financial Gateway</a:t>
            </a:r>
          </a:p>
        </p:txBody>
      </p:sp>
      <p:sp>
        <p:nvSpPr>
          <p:cNvPr id="228" name="227 CuadroTexto"/>
          <p:cNvSpPr txBox="1"/>
          <p:nvPr/>
        </p:nvSpPr>
        <p:spPr>
          <a:xfrm rot="19496817">
            <a:off x="9481720" y="4350723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Bob</a:t>
            </a:r>
          </a:p>
        </p:txBody>
      </p:sp>
      <p:sp>
        <p:nvSpPr>
          <p:cNvPr id="231" name="230 CuadroTexto"/>
          <p:cNvSpPr txBox="1"/>
          <p:nvPr/>
        </p:nvSpPr>
        <p:spPr>
          <a:xfrm rot="19454852">
            <a:off x="9490595" y="540482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Carol</a:t>
            </a:r>
          </a:p>
        </p:txBody>
      </p:sp>
      <p:sp>
        <p:nvSpPr>
          <p:cNvPr id="232" name="231 CuadroTexto"/>
          <p:cNvSpPr txBox="1"/>
          <p:nvPr/>
        </p:nvSpPr>
        <p:spPr>
          <a:xfrm rot="19601230">
            <a:off x="9437390" y="883622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Anna</a:t>
            </a:r>
          </a:p>
        </p:txBody>
      </p:sp>
      <p:sp>
        <p:nvSpPr>
          <p:cNvPr id="233" name="232 CuadroTexto"/>
          <p:cNvSpPr txBox="1"/>
          <p:nvPr/>
        </p:nvSpPr>
        <p:spPr>
          <a:xfrm rot="19454852">
            <a:off x="9448239" y="240762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David</a:t>
            </a:r>
          </a:p>
        </p:txBody>
      </p:sp>
      <p:cxnSp>
        <p:nvCxnSpPr>
          <p:cNvPr id="239" name="Conector recto 21"/>
          <p:cNvCxnSpPr/>
          <p:nvPr/>
        </p:nvCxnSpPr>
        <p:spPr>
          <a:xfrm flipV="1">
            <a:off x="1526381" y="4233863"/>
            <a:ext cx="328613" cy="90489"/>
          </a:xfrm>
          <a:prstGeom prst="line">
            <a:avLst/>
          </a:prstGeom>
          <a:ln w="38100">
            <a:solidFill>
              <a:srgbClr val="2EAF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243 Rectángulo"/>
          <p:cNvSpPr/>
          <p:nvPr/>
        </p:nvSpPr>
        <p:spPr>
          <a:xfrm>
            <a:off x="1250157" y="4495800"/>
            <a:ext cx="61912" cy="14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61 CuadroTexto"/>
          <p:cNvSpPr txBox="1"/>
          <p:nvPr/>
        </p:nvSpPr>
        <p:spPr>
          <a:xfrm>
            <a:off x="5841593" y="10758"/>
            <a:ext cx="635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7030A0"/>
                </a:solidFill>
              </a:rPr>
              <a:t>Global </a:t>
            </a:r>
            <a:r>
              <a:rPr lang="en-US" sz="4000" b="1" dirty="0" smtClean="0">
                <a:solidFill>
                  <a:srgbClr val="7030A0"/>
                </a:solidFill>
              </a:rPr>
              <a:t>Simultaneity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6" name="64 CuadroTexto"/>
          <p:cNvSpPr txBox="1"/>
          <p:nvPr/>
        </p:nvSpPr>
        <p:spPr>
          <a:xfrm>
            <a:off x="1934308" y="4807227"/>
            <a:ext cx="952500" cy="4370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2EAFB5"/>
                </a:solidFill>
              </a:rPr>
              <a:t>Event ↓ </a:t>
            </a:r>
          </a:p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rgbClr val="2EAFB5"/>
                </a:solidFill>
              </a:rPr>
              <a:t>Notarize</a:t>
            </a:r>
          </a:p>
        </p:txBody>
      </p:sp>
    </p:spTree>
    <p:extLst>
      <p:ext uri="{BB962C8B-B14F-4D97-AF65-F5344CB8AC3E}">
        <p14:creationId xmlns:p14="http://schemas.microsoft.com/office/powerpoint/2010/main" xmlns="" val="4305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xbrl.es/img/alast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6" y="578119"/>
            <a:ext cx="4390524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xbrl.es/img/xbr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81" y="982511"/>
            <a:ext cx="3843919" cy="9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xbrl.es/img/openfil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7431" y="732446"/>
            <a:ext cx="2784725" cy="14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1697831" y="2653285"/>
            <a:ext cx="9793715" cy="393954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tx1"/>
            </a:contourClr>
          </a:sp3d>
        </p:spPr>
        <p:txBody>
          <a:bodyPr wrap="square">
            <a:spAutoFit/>
            <a:sp3d prstMaterial="metal"/>
          </a:bodyPr>
          <a:lstStyle/>
          <a:p>
            <a:r>
              <a:rPr lang="es-ES" sz="25000" b="1" dirty="0">
                <a:ln w="38100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23000">
                        <a:schemeClr val="accent5">
                          <a:lumMod val="89000"/>
                        </a:schemeClr>
                      </a:gs>
                      <a:gs pos="69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solidFill>
                  <a:srgbClr val="0070C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</a:rPr>
              <a:t>DEMO</a:t>
            </a:r>
            <a:endParaRPr lang="en-GB" sz="25000" b="1" dirty="0">
              <a:ln w="38100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  <a:solidFill>
                <a:srgbClr val="0070C0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52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203</Words>
  <Application>Microsoft Office PowerPoint</Application>
  <PresentationFormat>Personalizado</PresentationFormat>
  <Paragraphs>117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Banco de España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BOIXO PEREZ-HOLANDA, IGNACIO</dc:creator>
  <cp:lastModifiedBy>Usuario de Windows</cp:lastModifiedBy>
  <cp:revision>78</cp:revision>
  <dcterms:created xsi:type="dcterms:W3CDTF">2018-10-24T11:57:03Z</dcterms:created>
  <dcterms:modified xsi:type="dcterms:W3CDTF">2019-02-23T13:39:22Z</dcterms:modified>
</cp:coreProperties>
</file>